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8" r:id="rId3"/>
    <p:sldId id="259" r:id="rId4"/>
    <p:sldId id="261" r:id="rId5"/>
    <p:sldId id="262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3"/>
            <a:ext cx="6172200" cy="147002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09900"/>
            <a:ext cx="6400800" cy="4953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Helvetica Neue LT Std 7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05200"/>
            <a:ext cx="6400800" cy="457200"/>
          </a:xfrm>
        </p:spPr>
        <p:txBody>
          <a:bodyPr>
            <a:normAutofit/>
          </a:bodyPr>
          <a:lstStyle>
            <a:lvl1pPr>
              <a:buNone/>
              <a:defRPr sz="1500" b="0" i="0">
                <a:latin typeface="Shaw Medium"/>
                <a:cs typeface="Shaw Medium"/>
              </a:defRPr>
            </a:lvl1pPr>
          </a:lstStyle>
          <a:p>
            <a:pPr lvl="0"/>
            <a:r>
              <a:rPr lang="en-CA" dirty="0" smtClean="0"/>
              <a:t>Month xx,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3"/>
            <a:ext cx="1676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97FE9E4-FD1D-474B-9D84-5BC7A0D127B6}" type="datetime4">
              <a:rPr lang="en-US" smtClean="0">
                <a:solidFill>
                  <a:prstClr val="black"/>
                </a:solidFill>
              </a:rPr>
              <a:pPr defTabSz="457200"/>
              <a:t>October 5,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24840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smtClean="0">
                <a:solidFill>
                  <a:prstClr val="black"/>
                </a:solidFill>
              </a:rPr>
              <a:t>Shaw Tracking Overview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63501"/>
            <a:ext cx="82296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idx="1"/>
          </p:nvPr>
        </p:nvSpPr>
        <p:spPr>
          <a:xfrm>
            <a:off x="457200" y="12319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3F6D499F-E83C-4E5B-A887-712443104AEB}" type="datetime4">
              <a:rPr lang="en-US" smtClean="0">
                <a:solidFill>
                  <a:prstClr val="black"/>
                </a:solidFill>
              </a:rPr>
              <a:pPr defTabSz="457200"/>
              <a:t>October 5,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Shaw Tracking Overview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A64672-8B9C-49FA-8372-E47A198B7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5A48AFC2-FBB2-43C9-9218-85475B9F1855}" type="datetime4">
              <a:rPr lang="en-US" smtClean="0">
                <a:solidFill>
                  <a:prstClr val="black"/>
                </a:solidFill>
              </a:rPr>
              <a:pPr defTabSz="457200"/>
              <a:t>October 5,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Shaw Tracking Overview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B7CB06-600A-46DC-BD6D-71682070B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64278"/>
            <a:ext cx="381000" cy="365125"/>
          </a:xfrm>
          <a:prstGeom prst="rect">
            <a:avLst/>
          </a:prstGeom>
        </p:spPr>
        <p:txBody>
          <a:bodyPr/>
          <a:lstStyle/>
          <a:p>
            <a:fld id="{4A363AFD-6396-1B41-839F-333AB89581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/>
          <a:lstStyle>
            <a:lvl2pPr>
              <a:defRPr b="0" i="0">
                <a:latin typeface="Shaw Medium"/>
                <a:cs typeface="Shaw Medium"/>
              </a:defRPr>
            </a:lvl2pPr>
            <a:lvl3pPr>
              <a:defRPr b="0" i="0">
                <a:latin typeface="Shaw Medium"/>
                <a:cs typeface="Shaw Medium"/>
              </a:defRPr>
            </a:lvl3pPr>
            <a:lvl4pPr>
              <a:defRPr b="0" i="0">
                <a:latin typeface="Shaw Medium"/>
                <a:cs typeface="Shaw Medium"/>
              </a:defRPr>
            </a:lvl4pPr>
            <a:lvl5pPr>
              <a:defRPr b="0" i="0">
                <a:latin typeface="Shaw Medium"/>
                <a:cs typeface="Shaw Medium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 b="0" i="0">
                <a:latin typeface="Shaw Medium"/>
                <a:cs typeface="Shaw Medium"/>
              </a:defRPr>
            </a:lvl2pPr>
            <a:lvl3pPr>
              <a:defRPr sz="1600" b="0" i="0">
                <a:latin typeface="Shaw Medium"/>
                <a:cs typeface="Shaw Medium"/>
              </a:defRPr>
            </a:lvl3pPr>
            <a:lvl4pPr>
              <a:defRPr sz="1400" b="0" i="0">
                <a:latin typeface="Shaw Medium"/>
                <a:cs typeface="Shaw Medium"/>
              </a:defRPr>
            </a:lvl4pPr>
            <a:lvl5pPr>
              <a:defRPr sz="1200" b="0" i="0">
                <a:latin typeface="Shaw Medium"/>
                <a:cs typeface="Shaw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 b="0" i="0">
                <a:latin typeface="Shaw Medium"/>
                <a:cs typeface="Shaw Medium"/>
              </a:defRPr>
            </a:lvl2pPr>
            <a:lvl3pPr>
              <a:defRPr sz="1600" b="0" i="0">
                <a:latin typeface="Shaw Medium"/>
                <a:cs typeface="Shaw Medium"/>
              </a:defRPr>
            </a:lvl3pPr>
            <a:lvl4pPr>
              <a:defRPr sz="1400" b="0" i="0">
                <a:latin typeface="Shaw Medium"/>
                <a:cs typeface="Shaw Medium"/>
              </a:defRPr>
            </a:lvl4pPr>
            <a:lvl5pPr>
              <a:defRPr sz="1200" b="0" i="0">
                <a:latin typeface="Shaw Medium"/>
                <a:cs typeface="Shaw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64278"/>
            <a:ext cx="381000" cy="365125"/>
          </a:xfrm>
          <a:prstGeom prst="rect">
            <a:avLst/>
          </a:prstGeom>
        </p:spPr>
        <p:txBody>
          <a:bodyPr/>
          <a:lstStyle/>
          <a:p>
            <a:fld id="{4A363AFD-6396-1B41-839F-333AB8958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2000"/>
            </a:lvl1pPr>
            <a:lvl2pPr>
              <a:defRPr sz="1800" b="0" i="0">
                <a:latin typeface="Shaw Medium"/>
                <a:cs typeface="Shaw Medium"/>
              </a:defRPr>
            </a:lvl2pPr>
            <a:lvl3pPr>
              <a:defRPr sz="1600" b="0" i="0">
                <a:latin typeface="Shaw Medium"/>
                <a:cs typeface="Shaw Medium"/>
              </a:defRPr>
            </a:lvl3pPr>
            <a:lvl4pPr>
              <a:defRPr sz="1400" b="0" i="0">
                <a:latin typeface="Shaw Medium"/>
                <a:cs typeface="Shaw Medium"/>
              </a:defRPr>
            </a:lvl4pPr>
            <a:lvl5pPr>
              <a:defRPr sz="1200" b="0" i="0">
                <a:latin typeface="Shaw Medium"/>
                <a:cs typeface="Shaw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64278"/>
            <a:ext cx="381000" cy="365125"/>
          </a:xfrm>
          <a:prstGeom prst="rect">
            <a:avLst/>
          </a:prstGeom>
        </p:spPr>
        <p:txBody>
          <a:bodyPr/>
          <a:lstStyle/>
          <a:p>
            <a:fld id="{4A363AFD-6396-1B41-839F-333AB8958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64278"/>
            <a:ext cx="381000" cy="365125"/>
          </a:xfrm>
          <a:prstGeom prst="rect">
            <a:avLst/>
          </a:prstGeom>
        </p:spPr>
        <p:txBody>
          <a:bodyPr/>
          <a:lstStyle/>
          <a:p>
            <a:fld id="{4A363AFD-6396-1B41-839F-333AB8958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3"/>
            <a:ext cx="1676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12C079DB-755A-4C1A-89E0-2B59DCFEB5C4}" type="datetime4">
              <a:rPr lang="en-US" smtClean="0">
                <a:solidFill>
                  <a:prstClr val="black"/>
                </a:solidFill>
              </a:rPr>
              <a:pPr defTabSz="457200"/>
              <a:t>October 5, 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CA" smtClean="0">
                <a:solidFill>
                  <a:prstClr val="black"/>
                </a:solidFill>
              </a:rPr>
              <a:t>Shaw Tracking Overview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1D0EF-FBA7-B843-AD37-1A0F91904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C42BCB5B-EB97-4FDD-93A1-460443F1A712}" type="datetime4">
              <a:rPr lang="en-US" smtClean="0">
                <a:solidFill>
                  <a:prstClr val="black"/>
                </a:solidFill>
              </a:rPr>
              <a:pPr defTabSz="457200"/>
              <a:t>October 5,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Shaw Tracking Overview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587A0F-0DDD-4183-BA9B-BC944361F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en-CA" smtClean="0">
                <a:solidFill>
                  <a:prstClr val="black"/>
                </a:solidFill>
              </a:rPr>
              <a:t>Shaw Tracking Overview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C96CA-0F6E-3240-B04E-BD2113E08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D919156B-2D49-4558-8161-CE609ED131DF}" type="datetime4">
              <a:rPr lang="en-US" smtClean="0">
                <a:solidFill>
                  <a:prstClr val="black"/>
                </a:solidFill>
              </a:rPr>
              <a:pPr defTabSz="457200"/>
              <a:t>October 5,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Shaw Tracking Overview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2D0F60-BFDA-4853-AAEB-C71CFF49A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4" name="Picture 3" descr="ppt_bg_gradie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4249" y="6250540"/>
            <a:ext cx="2016224" cy="3468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haw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Shaw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Shaw Medium"/>
          <a:ea typeface="+mn-ea"/>
          <a:cs typeface="Shaw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Shaw Medium"/>
          <a:ea typeface="+mn-ea"/>
          <a:cs typeface="Shaw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Shaw Medium"/>
          <a:ea typeface="+mn-ea"/>
          <a:cs typeface="Shaw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Shaw Medium"/>
          <a:ea typeface="+mn-ea"/>
          <a:cs typeface="Shaw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4840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2BB"/>
                </a:solidFill>
                <a:latin typeface="Helvetica Neue LT Std 55 Roman"/>
              </a:defRPr>
            </a:lvl1pPr>
          </a:lstStyle>
          <a:p>
            <a:pPr defTabSz="457200"/>
            <a:fld id="{8DB1BBAC-CF63-C648-8D22-5D8045AE048F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60384" y="6248403"/>
            <a:ext cx="2060088" cy="3543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0082BB"/>
          </a:solidFill>
          <a:latin typeface="Shaw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82BB"/>
          </a:solidFill>
          <a:latin typeface="Shaw"/>
          <a:ea typeface="+mn-ea"/>
          <a:cs typeface="Sha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0082BB"/>
          </a:solidFill>
          <a:latin typeface="Shaw Medium"/>
          <a:ea typeface="+mn-ea"/>
          <a:cs typeface="Shaw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0082BB"/>
          </a:solidFill>
          <a:latin typeface="Shaw Medium"/>
          <a:ea typeface="+mn-ea"/>
          <a:cs typeface="Shaw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0082BB"/>
          </a:solidFill>
          <a:latin typeface="Shaw Medium"/>
          <a:ea typeface="+mn-ea"/>
          <a:cs typeface="Shaw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82BB"/>
          </a:solidFill>
          <a:latin typeface="Shaw Medium"/>
          <a:ea typeface="+mn-ea"/>
          <a:cs typeface="Shaw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3"/>
            <a:ext cx="6172200" cy="1470025"/>
          </a:xfrm>
        </p:spPr>
        <p:txBody>
          <a:bodyPr/>
          <a:lstStyle/>
          <a:p>
            <a:r>
              <a:rPr lang="en-US" dirty="0" smtClean="0"/>
              <a:t>Vehicle Inspection Report </a:t>
            </a:r>
            <a:r>
              <a:rPr lang="en-US" dirty="0" smtClean="0"/>
              <a:t>(DVIR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05708"/>
            <a:ext cx="6400800" cy="495300"/>
          </a:xfrm>
        </p:spPr>
        <p:txBody>
          <a:bodyPr/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3505200"/>
            <a:ext cx="6400800" cy="457200"/>
          </a:xfrm>
        </p:spPr>
        <p:txBody>
          <a:bodyPr/>
          <a:lstStyle/>
          <a:p>
            <a:r>
              <a:rPr lang="en-US" dirty="0" smtClean="0"/>
              <a:t>&lt;&lt;date&gt;&gt;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0044"/>
            <a:ext cx="8229600" cy="774700"/>
          </a:xfrm>
        </p:spPr>
        <p:txBody>
          <a:bodyPr/>
          <a:lstStyle/>
          <a:p>
            <a:r>
              <a:rPr lang="en-US" dirty="0" smtClean="0"/>
              <a:t>Vehicle Inspection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Helvetica Neue LT Std 55 Roman"/>
              </a:rPr>
              <a:t>Vehicle Inspection Report provides a simple </a:t>
            </a:r>
            <a:r>
              <a:rPr lang="en-US" sz="1800" dirty="0" smtClean="0">
                <a:latin typeface="Helvetica Neue LT Std 55 Roman"/>
              </a:rPr>
              <a:t>in cab process </a:t>
            </a:r>
            <a:r>
              <a:rPr lang="en-US" sz="1800" dirty="0" smtClean="0">
                <a:latin typeface="Helvetica Neue LT Std 55 Roman"/>
              </a:rPr>
              <a:t>for completing vehicle and trailer inspection reports. </a:t>
            </a:r>
            <a:br>
              <a:rPr lang="en-US" sz="1800" dirty="0" smtClean="0">
                <a:latin typeface="Helvetica Neue LT Std 55 Roman"/>
              </a:rPr>
            </a:br>
            <a:endParaRPr lang="en-US" sz="1800" dirty="0" smtClean="0">
              <a:latin typeface="Helvetica Neue LT Std 55 Roman"/>
            </a:endParaRPr>
          </a:p>
          <a:p>
            <a:pPr marL="800100"/>
            <a:r>
              <a:rPr lang="en-US" sz="1800" dirty="0" smtClean="0">
                <a:latin typeface="Helvetica Neue LT Std 55 Roman"/>
              </a:rPr>
              <a:t>Saves fleets money by replacing paper vehicle inspection reports </a:t>
            </a:r>
          </a:p>
          <a:p>
            <a:pPr marL="800100"/>
            <a:r>
              <a:rPr lang="en-US" sz="1800" dirty="0" smtClean="0">
                <a:latin typeface="Helvetica Neue LT Std 55 Roman"/>
              </a:rPr>
              <a:t>Increases accuracy through simple prompts and error detection logic </a:t>
            </a:r>
          </a:p>
          <a:p>
            <a:pPr marL="800100"/>
            <a:r>
              <a:rPr lang="en-US" sz="1800" dirty="0" smtClean="0">
                <a:latin typeface="Helvetica Neue LT Std 55 Roman"/>
              </a:rPr>
              <a:t>Improves defect resolution process </a:t>
            </a:r>
            <a:endParaRPr lang="en-US" sz="1800" dirty="0" smtClean="0">
              <a:latin typeface="Helvetica Neue LT Std 55 Roman"/>
            </a:endParaRPr>
          </a:p>
          <a:p>
            <a:pPr marL="800100"/>
            <a:r>
              <a:rPr lang="en-US" sz="1800" dirty="0" smtClean="0">
                <a:latin typeface="Helvetica Neue LT Std 55 Roman"/>
              </a:rPr>
              <a:t>Canadian compliant</a:t>
            </a:r>
            <a:endParaRPr lang="en-US" sz="1800" dirty="0" smtClean="0">
              <a:latin typeface="Helvetica Neue LT Std 55 Roman"/>
            </a:endParaRPr>
          </a:p>
          <a:p>
            <a:endParaRPr lang="en-US" sz="1800" dirty="0">
              <a:latin typeface="Helvetica Neue LT Std 55 Roman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304800" y="6304238"/>
            <a:ext cx="381000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fld id="{4A363AFD-6396-1B41-839F-333AB895813E}" type="slidenum">
              <a:rPr lang="en-US" sz="1200" smtClean="0">
                <a:solidFill>
                  <a:srgbClr val="40AFE1"/>
                </a:solidFill>
                <a:latin typeface="Helvetica Neue LT Std 55 Roman"/>
              </a:rPr>
              <a:pPr defTabSz="457200">
                <a:defRPr/>
              </a:pPr>
              <a:t>2</a:t>
            </a:fld>
            <a:endParaRPr lang="en-US" sz="1200" dirty="0">
              <a:solidFill>
                <a:srgbClr val="40AFE1"/>
              </a:solidFill>
              <a:latin typeface="Helvetica Neue LT Std 55 Roman"/>
            </a:endParaRPr>
          </a:p>
        </p:txBody>
      </p:sp>
      <p:pic>
        <p:nvPicPr>
          <p:cNvPr id="7" name="Picture 6" descr="4A Completed Equipment No Defect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728402"/>
            <a:ext cx="4142740" cy="22913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/>
          <a:srcRect l="62340" t="26738" r="12720" b="22995"/>
          <a:stretch>
            <a:fillRect/>
          </a:stretch>
        </p:blipFill>
        <p:spPr bwMode="auto">
          <a:xfrm>
            <a:off x="4720590" y="3733800"/>
            <a:ext cx="396621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1211"/>
              </p:ext>
            </p:extLst>
          </p:nvPr>
        </p:nvGraphicFramePr>
        <p:xfrm>
          <a:off x="457200" y="1234058"/>
          <a:ext cx="8305800" cy="4763923"/>
        </p:xfrm>
        <a:graphic>
          <a:graphicData uri="http://schemas.openxmlformats.org/drawingml/2006/table">
            <a:tbl>
              <a:tblPr/>
              <a:tblGrid>
                <a:gridCol w="1219200"/>
                <a:gridCol w="3657600"/>
                <a:gridCol w="3429000"/>
              </a:tblGrid>
              <a:tr h="366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solidFill>
                          <a:srgbClr val="0070C0"/>
                        </a:solidFill>
                        <a:latin typeface="HelveticaNeueLT Std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Paper VIR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Electronic VIR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8"/>
                    </a:solidFill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Time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Required to go through all submitted paperwork to find the identified defect.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Simply select defect from the drop down </a:t>
                      </a:r>
                      <a:r>
                        <a:rPr lang="en-CA" sz="1400" dirty="0" smtClean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menu.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05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Management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Safety department can only address the defect when they receive the paper VIR days after detection.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Email notification of the defect is sent directly to the safety department.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Safety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Repairs can only be scheduled after the paper VIR is received.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The repair can be arranged before the truck arrives at the shop.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05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Storage &amp; Filing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Difficult and ineffective to maintain paperwork for a long period. Many hours for manual data entry.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VIR maintained on the portal and easy to manage. Data can be stored </a:t>
                      </a:r>
                      <a:r>
                        <a:rPr lang="en-CA" sz="1400" dirty="0" smtClean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for 1 year.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8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Full time administrative staff required to chase down paper VIR and record within the system.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Easy to maintain through the portal.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89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High printing and managing cost.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Eliminate costs related to printing and paper.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User Friendly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Difficult </a:t>
                      </a:r>
                      <a:r>
                        <a:rPr lang="en-CA" sz="1400" dirty="0" smtClean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to determine 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the defect code.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Easy to find defect code.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Notification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No notification at all.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Real time email notifications can be sent.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>
                          <a:solidFill>
                            <a:srgbClr val="0070C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Web-Portal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No website management.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latin typeface="HelveticaNeueLT Std"/>
                          <a:ea typeface="Times New Roman"/>
                          <a:cs typeface="Times New Roman"/>
                        </a:rPr>
                        <a:t>Web management and easy to navigate. 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CA" sz="2800" dirty="0" smtClean="0">
                <a:solidFill>
                  <a:srgbClr val="0082BB"/>
                </a:solidFill>
                <a:latin typeface="Shaw"/>
              </a:rPr>
              <a:t>Benefits of </a:t>
            </a:r>
            <a:r>
              <a:rPr lang="en-CA" sz="2800" dirty="0" smtClean="0">
                <a:solidFill>
                  <a:srgbClr val="0082BB"/>
                </a:solidFill>
                <a:latin typeface="Shaw"/>
              </a:rPr>
              <a:t>DVIR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CA" sz="2800" dirty="0" smtClean="0">
                <a:solidFill>
                  <a:srgbClr val="0082BB"/>
                </a:solidFill>
                <a:latin typeface="Shaw"/>
              </a:rPr>
              <a:t>Vehicle </a:t>
            </a:r>
            <a:r>
              <a:rPr lang="en-CA" sz="2800" dirty="0">
                <a:solidFill>
                  <a:srgbClr val="0082BB"/>
                </a:solidFill>
                <a:latin typeface="Shaw"/>
              </a:rPr>
              <a:t>Inspection </a:t>
            </a:r>
            <a:r>
              <a:rPr lang="en-CA" sz="2800" dirty="0" smtClean="0">
                <a:solidFill>
                  <a:srgbClr val="0082BB"/>
                </a:solidFill>
                <a:latin typeface="Shaw"/>
              </a:rPr>
              <a:t>Report</a:t>
            </a:r>
            <a:r>
              <a:rPr lang="en-CA" sz="2800" dirty="0">
                <a:solidFill>
                  <a:srgbClr val="0082BB"/>
                </a:solidFill>
                <a:latin typeface="Shaw"/>
              </a:rPr>
              <a:t> </a:t>
            </a:r>
            <a:r>
              <a:rPr lang="en-CA" sz="2800" dirty="0" smtClean="0">
                <a:solidFill>
                  <a:srgbClr val="0082BB"/>
                </a:solidFill>
                <a:latin typeface="Shaw"/>
              </a:rPr>
              <a:t>(DVIR</a:t>
            </a:r>
            <a:r>
              <a:rPr lang="en-CA" sz="2800" dirty="0" smtClean="0">
                <a:solidFill>
                  <a:srgbClr val="0082BB"/>
                </a:solidFill>
                <a:latin typeface="Shaw"/>
              </a:rPr>
              <a:t>)</a:t>
            </a:r>
            <a:endParaRPr lang="en-US" sz="2800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62000" y="1391816"/>
            <a:ext cx="8042910" cy="42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No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 paper logs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2000" dirty="0" smtClean="0">
                <a:solidFill>
                  <a:srgbClr val="0082BB"/>
                </a:solidFill>
                <a:latin typeface="Shaw"/>
                <a:cs typeface="Shaw"/>
              </a:rPr>
              <a:t>Major defects that are fixed on the road can be updated from cab</a:t>
            </a:r>
            <a:endParaRPr kumimoji="0" lang="en-CA" sz="2000" b="0" i="0" u="none" strike="noStrike" kern="1200" cap="none" spc="0" normalizeH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Full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web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portal access to search or print all (major or minor) DVIR’s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Ability to monitor defects and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schedule service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Email notifications of defects sent directly to safety department.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Data storage up to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1 year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Major &amp; Minor defects stored on the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portal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2000" dirty="0" smtClean="0">
                <a:solidFill>
                  <a:srgbClr val="0082BB"/>
                </a:solidFill>
                <a:latin typeface="Shaw"/>
                <a:cs typeface="Shaw"/>
              </a:rPr>
              <a:t>Emails sent if a Driver does not complete a DVIR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Assign WO for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repairs and keep record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Shaw"/>
                <a:ea typeface="+mn-ea"/>
                <a:cs typeface="Shaw"/>
              </a:rPr>
              <a:t>on the portal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2BB"/>
              </a:solidFill>
              <a:effectLst/>
              <a:uLnTx/>
              <a:uFillTx/>
              <a:latin typeface="Shaw"/>
              <a:ea typeface="+mn-ea"/>
              <a:cs typeface="Sha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327</Words>
  <Application>Microsoft Office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Helvetica Neue LT Std 55 Roman</vt:lpstr>
      <vt:lpstr>Helvetica Neue LT Std 75 Bold</vt:lpstr>
      <vt:lpstr>HelveticaNeueLT Std</vt:lpstr>
      <vt:lpstr>Shaw</vt:lpstr>
      <vt:lpstr>Shaw Medium</vt:lpstr>
      <vt:lpstr>Times New Roman</vt:lpstr>
      <vt:lpstr>1_Office Theme</vt:lpstr>
      <vt:lpstr>2_Office Theme</vt:lpstr>
      <vt:lpstr>Vehicle Inspection Report (DVIR)</vt:lpstr>
      <vt:lpstr>Vehicle Inspection Report</vt:lpstr>
      <vt:lpstr>Benefits of DVIR</vt:lpstr>
      <vt:lpstr>Vehicle Inspection Report (DVIR)</vt:lpstr>
    </vt:vector>
  </TitlesOfParts>
  <Company>Shaw Communications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Inspection Report (VIR)</dc:title>
  <dc:creator>Shaw Cablesystems G.P.</dc:creator>
  <cp:lastModifiedBy>Diane Gardner</cp:lastModifiedBy>
  <cp:revision>5</cp:revision>
  <cp:lastPrinted>2015-10-05T16:59:59Z</cp:lastPrinted>
  <dcterms:created xsi:type="dcterms:W3CDTF">2014-09-30T18:38:52Z</dcterms:created>
  <dcterms:modified xsi:type="dcterms:W3CDTF">2015-10-05T17:50:23Z</dcterms:modified>
</cp:coreProperties>
</file>